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3" r:id="rId4"/>
    <p:sldId id="258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59" r:id="rId17"/>
    <p:sldId id="277" r:id="rId18"/>
    <p:sldId id="278" r:id="rId19"/>
    <p:sldId id="279" r:id="rId20"/>
    <p:sldId id="280" r:id="rId21"/>
    <p:sldId id="283" r:id="rId22"/>
    <p:sldId id="284" r:id="rId23"/>
    <p:sldId id="281" r:id="rId24"/>
    <p:sldId id="282" r:id="rId25"/>
    <p:sldId id="274" r:id="rId26"/>
    <p:sldId id="285" r:id="rId27"/>
    <p:sldId id="276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" id="{C5B415A6-E242-426A-91AE-113580BC5C1B}">
          <p14:sldIdLst>
            <p14:sldId id="256"/>
            <p14:sldId id="257"/>
            <p14:sldId id="273"/>
          </p14:sldIdLst>
        </p14:section>
        <p14:section name="Detecção" id="{697432EC-1FB0-434A-A611-F5D151965326}">
          <p14:sldIdLst>
            <p14:sldId id="258"/>
            <p14:sldId id="260"/>
            <p14:sldId id="262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Decodificação" id="{9A1274F7-17D1-4F9A-8FCB-E68A81120A78}">
          <p14:sldIdLst>
            <p14:sldId id="259"/>
            <p14:sldId id="277"/>
            <p14:sldId id="278"/>
            <p14:sldId id="279"/>
            <p14:sldId id="280"/>
            <p14:sldId id="283"/>
            <p14:sldId id="284"/>
            <p14:sldId id="281"/>
            <p14:sldId id="282"/>
          </p14:sldIdLst>
        </p14:section>
        <p14:section name="Resultados e conclusões" id="{69B761E8-6452-468D-B0FE-08F20B8DDBDD}">
          <p14:sldIdLst>
            <p14:sldId id="274"/>
            <p14:sldId id="285"/>
            <p14:sldId id="2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-84" y="-7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491C-97C1-4671-98CC-A449DC8C0A3B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73B8-B8C5-478B-989D-DB784D019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71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491C-97C1-4671-98CC-A449DC8C0A3B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73B8-B8C5-478B-989D-DB784D019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8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491C-97C1-4671-98CC-A449DC8C0A3B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73B8-B8C5-478B-989D-DB784D019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7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491C-97C1-4671-98CC-A449DC8C0A3B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73B8-B8C5-478B-989D-DB784D019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2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491C-97C1-4671-98CC-A449DC8C0A3B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73B8-B8C5-478B-989D-DB784D019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29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491C-97C1-4671-98CC-A449DC8C0A3B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73B8-B8C5-478B-989D-DB784D019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25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491C-97C1-4671-98CC-A449DC8C0A3B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73B8-B8C5-478B-989D-DB784D019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63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491C-97C1-4671-98CC-A449DC8C0A3B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73B8-B8C5-478B-989D-DB784D019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0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491C-97C1-4671-98CC-A449DC8C0A3B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73B8-B8C5-478B-989D-DB784D019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1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491C-97C1-4671-98CC-A449DC8C0A3B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73B8-B8C5-478B-989D-DB784D019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0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491C-97C1-4671-98CC-A449DC8C0A3B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73B8-B8C5-478B-989D-DB784D019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0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0491C-97C1-4671-98CC-A449DC8C0A3B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673B8-B8C5-478B-989D-DB784D019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1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924050"/>
          </a:xfrm>
        </p:spPr>
        <p:txBody>
          <a:bodyPr>
            <a:noAutofit/>
          </a:bodyPr>
          <a:lstStyle/>
          <a:p>
            <a:pPr algn="l"/>
            <a:r>
              <a:rPr lang="pt-BR" sz="4800" dirty="0" smtClean="0">
                <a:latin typeface="Overpass" pitchFamily="50" charset="0"/>
              </a:rPr>
              <a:t>Detecção e decodificação de códigos de barras</a:t>
            </a:r>
            <a:endParaRPr lang="en-US" sz="4800" dirty="0">
              <a:latin typeface="Overpass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962400"/>
            <a:ext cx="6934200" cy="2286000"/>
          </a:xfrm>
        </p:spPr>
        <p:txBody>
          <a:bodyPr>
            <a:normAutofit/>
          </a:bodyPr>
          <a:lstStyle/>
          <a:p>
            <a:pPr algn="l"/>
            <a:r>
              <a:rPr lang="pt-B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verpass" pitchFamily="50" charset="0"/>
              </a:rPr>
              <a:t>IF69D - Processamento Digital de Imagens</a:t>
            </a:r>
          </a:p>
          <a:p>
            <a:pPr algn="l"/>
            <a:r>
              <a:rPr lang="pt-B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verpass" pitchFamily="50" charset="0"/>
              </a:rPr>
              <a:t>Fábio Crestani</a:t>
            </a:r>
          </a:p>
          <a:p>
            <a:pPr algn="l"/>
            <a:r>
              <a:rPr lang="pt-B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verpass" pitchFamily="50" charset="0"/>
              </a:rPr>
              <a:t>21/06/2017</a:t>
            </a:r>
          </a:p>
          <a:p>
            <a:pPr algn="l"/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  <a:latin typeface="Overpass" pitchFamily="50" charset="0"/>
            </a:endParaRPr>
          </a:p>
          <a:p>
            <a:pPr algn="l"/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verpass" pitchFamily="50" charset="0"/>
              </a:rPr>
              <a:t>github.com/fabiocrestani/BarcodeReader</a:t>
            </a:r>
          </a:p>
          <a:p>
            <a:pPr algn="l"/>
            <a:endParaRPr lang="pt-BR" sz="2000" dirty="0">
              <a:solidFill>
                <a:schemeClr val="bg1"/>
              </a:solidFill>
              <a:latin typeface="Overpass" pitchFamily="50" charset="0"/>
            </a:endParaRPr>
          </a:p>
          <a:p>
            <a:pPr algn="l"/>
            <a:endParaRPr lang="en-US" sz="2000" dirty="0">
              <a:solidFill>
                <a:schemeClr val="bg1"/>
              </a:solidFill>
              <a:latin typeface="Overpas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50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 smtClean="0">
                <a:latin typeface="Overpass" pitchFamily="50" charset="0"/>
              </a:rPr>
              <a:t>Detecção – box filter + limiarização</a:t>
            </a:r>
            <a:endParaRPr lang="en-US" dirty="0">
              <a:latin typeface="Overpass" pitchFamily="50" charset="0"/>
            </a:endParaRPr>
          </a:p>
        </p:txBody>
      </p:sp>
      <p:pic>
        <p:nvPicPr>
          <p:cNvPr id="7170" name="Picture 2" descr="D:\Dropbox\_FABIO_\UTFPR\# 9º SEMESTRE #\Processamento Digital de Imagens\Projeto\BarcodeReader\docs\deteccao\deteccao_7_boxFil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6456363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57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dirty="0" smtClean="0">
                <a:latin typeface="Overpass" pitchFamily="50" charset="0"/>
              </a:rPr>
              <a:t>Detecção – sele</a:t>
            </a:r>
            <a:r>
              <a:rPr lang="en-US" dirty="0" err="1" smtClean="0">
                <a:latin typeface="Overpass" pitchFamily="50" charset="0"/>
              </a:rPr>
              <a:t>ção</a:t>
            </a:r>
            <a:r>
              <a:rPr lang="en-US" dirty="0" smtClean="0">
                <a:latin typeface="Overpass" pitchFamily="50" charset="0"/>
              </a:rPr>
              <a:t> de blob</a:t>
            </a:r>
            <a:endParaRPr lang="en-US" dirty="0">
              <a:latin typeface="Overpass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71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>
                <a:latin typeface="Overpass" pitchFamily="50" charset="0"/>
              </a:rPr>
              <a:t>Métricas utilizadas</a:t>
            </a:r>
            <a:r>
              <a:rPr lang="en-US" sz="2400" dirty="0" smtClean="0">
                <a:latin typeface="Overpass" pitchFamily="50" charset="0"/>
              </a:rPr>
              <a:t>:</a:t>
            </a:r>
          </a:p>
          <a:p>
            <a:r>
              <a:rPr lang="pt-BR" sz="2400" dirty="0" smtClean="0">
                <a:latin typeface="Overpass" pitchFamily="50" charset="0"/>
              </a:rPr>
              <a:t>Área mínima</a:t>
            </a:r>
          </a:p>
          <a:p>
            <a:r>
              <a:rPr lang="pt-BR" sz="2400" dirty="0" smtClean="0">
                <a:latin typeface="Overpass" pitchFamily="50" charset="0"/>
              </a:rPr>
              <a:t>Razão largura-altura</a:t>
            </a:r>
          </a:p>
          <a:p>
            <a:r>
              <a:rPr lang="pt-BR" sz="2400" dirty="0" smtClean="0">
                <a:latin typeface="Overpass" pitchFamily="50" charset="0"/>
              </a:rPr>
              <a:t>Razão área preenchida por área da bounding box</a:t>
            </a:r>
          </a:p>
          <a:p>
            <a:endParaRPr lang="en-US" sz="2800" dirty="0"/>
          </a:p>
        </p:txBody>
      </p:sp>
      <p:pic>
        <p:nvPicPr>
          <p:cNvPr id="8194" name="Picture 2" descr="D:\Dropbox\_FABIO_\UTFPR\# 9º SEMESTRE #\Processamento Digital de Imagens\Projeto\BarcodeReader\docs\deteccao\deteccao_8_blo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905000"/>
            <a:ext cx="526275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72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dirty="0" smtClean="0">
                <a:latin typeface="Overpass" pitchFamily="50" charset="0"/>
              </a:rPr>
              <a:t>Detecção – resultado</a:t>
            </a:r>
            <a:endParaRPr lang="en-US" dirty="0">
              <a:latin typeface="Overpass" pitchFamily="50" charset="0"/>
            </a:endParaRPr>
          </a:p>
        </p:txBody>
      </p:sp>
      <p:pic>
        <p:nvPicPr>
          <p:cNvPr id="9218" name="Picture 2" descr="D:\Dropbox\_FABIO_\UTFPR\# 9º SEMESTRE #\Processamento Digital de Imagens\Projeto\BarcodeReader\docs\deteccao\deteccao_9_detectad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95400"/>
            <a:ext cx="7186103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2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 smtClean="0">
                <a:latin typeface="Overpass" pitchFamily="50" charset="0"/>
              </a:rPr>
              <a:t>Detecção – refinamento da detecção</a:t>
            </a:r>
            <a:endParaRPr lang="en-US" dirty="0">
              <a:latin typeface="Overpass" pitchFamily="50" charset="0"/>
            </a:endParaRPr>
          </a:p>
        </p:txBody>
      </p:sp>
      <p:pic>
        <p:nvPicPr>
          <p:cNvPr id="10242" name="Picture 2" descr="D:\Dropbox\_FABIO_\UTFPR\# 9º SEMESTRE #\Processamento Digital de Imagens\Projeto\BarcodeReader\docs\deteccao\deteccao_10_a_segundaFaseDetectad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0" y="1682124"/>
            <a:ext cx="4375305" cy="343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D:\Dropbox\_FABIO_\UTFPR\# 9º SEMESTRE #\Processamento Digital de Imagens\Projeto\BarcodeReader\docs\deteccao\deteccao_10_b_segundaFaseDetectad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879" y="3313057"/>
            <a:ext cx="4664983" cy="354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41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dirty="0" smtClean="0">
                <a:latin typeface="Overpass" pitchFamily="50" charset="0"/>
              </a:rPr>
              <a:t>Detecção – o que deu errado</a:t>
            </a:r>
            <a:endParaRPr lang="en-US" dirty="0">
              <a:latin typeface="Overpass" pitchFamily="50" charset="0"/>
            </a:endParaRPr>
          </a:p>
        </p:txBody>
      </p:sp>
      <p:pic>
        <p:nvPicPr>
          <p:cNvPr id="11266" name="Picture 2" descr="D:\Dropbox\_FABIO_\UTFPR\# 9º SEMESTRE #\Processamento Digital de Imagens\Projeto\BarcodeReader\docs\deteccao\deteccao_11_deuErrado_Inp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85" y="1958402"/>
            <a:ext cx="4532245" cy="31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D:\Dropbox\_FABIO_\UTFPR\# 9º SEMESTRE #\Processamento Digital de Imagens\Projeto\BarcodeReader\docs\deteccao\deteccao_12_deuErrado_Mascar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594" y="1905000"/>
            <a:ext cx="4617022" cy="323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62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dirty="0" smtClean="0">
                <a:latin typeface="Overpass" pitchFamily="50" charset="0"/>
              </a:rPr>
              <a:t>Detecção – o que deu errado</a:t>
            </a:r>
            <a:endParaRPr lang="en-US" dirty="0">
              <a:latin typeface="Overpass" pitchFamily="50" charset="0"/>
            </a:endParaRPr>
          </a:p>
        </p:txBody>
      </p:sp>
      <p:pic>
        <p:nvPicPr>
          <p:cNvPr id="12290" name="Picture 2" descr="D:\Dropbox\_FABIO_\UTFPR\# 9º SEMESTRE #\Processamento Digital de Imagens\Projeto\BarcodeReader\docs\deteccao\deteccao_13_deuErrado_Blo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6380163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56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>
                <a:latin typeface="Overpass" pitchFamily="50" charset="0"/>
              </a:rPr>
              <a:t>Decodifica</a:t>
            </a:r>
            <a:r>
              <a:rPr lang="pt-BR" dirty="0" smtClean="0">
                <a:latin typeface="Overpass" pitchFamily="50" charset="0"/>
              </a:rPr>
              <a:t>ção</a:t>
            </a:r>
            <a:endParaRPr lang="en-US" dirty="0">
              <a:latin typeface="Overpass" pitchFamily="50" charset="0"/>
            </a:endParaRPr>
          </a:p>
        </p:txBody>
      </p:sp>
      <p:pic>
        <p:nvPicPr>
          <p:cNvPr id="1028" name="Picture 4" descr="D:\Dropbox\_FABIO_\UTFPR\# 9º SEMESTRE #\Processamento Digital de Imagens\Projeto\BarcodeReader\docs\diagramas\BarCode-Decodificação-DiagramaDeBloc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927225"/>
            <a:ext cx="72485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13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 err="1" smtClean="0">
                <a:latin typeface="Overpass" pitchFamily="50" charset="0"/>
              </a:rPr>
              <a:t>Decodifica</a:t>
            </a:r>
            <a:r>
              <a:rPr lang="pt-BR" sz="3600" dirty="0" smtClean="0">
                <a:latin typeface="Overpass" pitchFamily="50" charset="0"/>
              </a:rPr>
              <a:t>ção – ajuste de rotação estimada</a:t>
            </a:r>
            <a:endParaRPr lang="en-US" sz="3600" dirty="0">
              <a:latin typeface="Overpass" pitchFamily="50" charset="0"/>
            </a:endParaRPr>
          </a:p>
        </p:txBody>
      </p:sp>
      <p:pic>
        <p:nvPicPr>
          <p:cNvPr id="14338" name="Picture 2" descr="D:\Dropbox\_FABIO_\UTFPR\# 9º SEMESTRE #\Processamento Digital de Imagens\Projeto\BarcodeReader\docs\decodificacao\decodificacao_1_transformadaHoug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469" y="1371600"/>
            <a:ext cx="5609908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D:\Dropbox\_FABIO_\UTFPR\# 9º SEMESTRE #\Processamento Digital de Imagens\Projeto\BarcodeReader\docs\decodificacao\decodificacao_2_rotacionad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879" y="3917397"/>
            <a:ext cx="6161088" cy="268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4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 err="1" smtClean="0">
                <a:latin typeface="Overpass" pitchFamily="50" charset="0"/>
              </a:rPr>
              <a:t>Decodifica</a:t>
            </a:r>
            <a:r>
              <a:rPr lang="pt-BR" sz="3600" dirty="0" smtClean="0">
                <a:latin typeface="Overpass" pitchFamily="50" charset="0"/>
              </a:rPr>
              <a:t>ção – preparação do código de barras para decodificação</a:t>
            </a:r>
            <a:endParaRPr lang="en-US" sz="3600" dirty="0">
              <a:latin typeface="Overpass" pitchFamily="50" charset="0"/>
            </a:endParaRPr>
          </a:p>
        </p:txBody>
      </p:sp>
      <p:pic>
        <p:nvPicPr>
          <p:cNvPr id="15363" name="Picture 3" descr="D:\Dropbox\_FABIO_\UTFPR\# 9º SEMESTRE #\Processamento Digital de Imagens\Projeto\BarcodeReader\docs\decodificacao\decodificacao_3_cr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284316"/>
            <a:ext cx="8458200" cy="54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D:\Dropbox\_FABIO_\UTFPR\# 9º SEMESTRE #\Processamento Digital de Imagens\Projeto\BarcodeReader\docs\decodificacao\decodificacao_4_cropped_resiz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52800"/>
            <a:ext cx="8382000" cy="95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D:\Dropbox\_FABIO_\UTFPR\# 9º SEMESTRE #\Processamento Digital de Imagens\Projeto\BarcodeReader\docs\decodificacao\decodificacao_5_cropped_resized_limiariz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648200"/>
            <a:ext cx="8382000" cy="95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64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 err="1" smtClean="0">
                <a:latin typeface="Overpass" pitchFamily="50" charset="0"/>
              </a:rPr>
              <a:t>Decodifica</a:t>
            </a:r>
            <a:r>
              <a:rPr lang="pt-BR" sz="3600" dirty="0" smtClean="0">
                <a:latin typeface="Overpass" pitchFamily="50" charset="0"/>
              </a:rPr>
              <a:t>ção – média das colunas e divisão dos grupos</a:t>
            </a:r>
            <a:endParaRPr lang="en-US" sz="3600" dirty="0">
              <a:latin typeface="Overpass" pitchFamily="50" charset="0"/>
            </a:endParaRPr>
          </a:p>
        </p:txBody>
      </p:sp>
      <p:pic>
        <p:nvPicPr>
          <p:cNvPr id="16386" name="Picture 2" descr="D:\Dropbox\_FABIO_\UTFPR\# 9º SEMESTRE #\Processamento Digital de Imagens\Projeto\BarcodeReader\docs\decodificacao\decodificacao_6_mediaColuna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9800"/>
            <a:ext cx="8182252" cy="146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D:\Dropbox\_FABIO_\UTFPR\# 9º SEMESTRE #\Processamento Digital de Imagens\Projeto\BarcodeReader\docs\decodificacao\decodificacao_7_divisaoDosGrup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4800"/>
            <a:ext cx="8258452" cy="83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80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>
                <a:latin typeface="Overpass" pitchFamily="50" charset="0"/>
              </a:rPr>
              <a:t>Código de barras EAN-13</a:t>
            </a:r>
            <a:endParaRPr lang="en-US" dirty="0">
              <a:latin typeface="Overpass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3276600" cy="4525963"/>
          </a:xfrm>
        </p:spPr>
        <p:txBody>
          <a:bodyPr>
            <a:normAutofit fontScale="92500"/>
          </a:bodyPr>
          <a:lstStyle/>
          <a:p>
            <a:r>
              <a:rPr lang="pt-BR" sz="2400" dirty="0" smtClean="0"/>
              <a:t>European Article Number-13</a:t>
            </a:r>
          </a:p>
          <a:p>
            <a:r>
              <a:rPr lang="pt-BR" sz="2400" dirty="0" smtClean="0"/>
              <a:t>Composto de 2 grupos de 6 </a:t>
            </a:r>
            <a:r>
              <a:rPr lang="en-US" sz="2400" dirty="0" smtClean="0"/>
              <a:t>d</a:t>
            </a:r>
            <a:r>
              <a:rPr lang="pt-BR" sz="2400" dirty="0" smtClean="0"/>
              <a:t>ígitos cada</a:t>
            </a:r>
          </a:p>
          <a:p>
            <a:r>
              <a:rPr lang="pt-BR" sz="2400" dirty="0" smtClean="0"/>
              <a:t>Cada dígito é composto de 7 bits</a:t>
            </a:r>
          </a:p>
          <a:p>
            <a:r>
              <a:rPr lang="pt-BR" sz="2400" dirty="0" smtClean="0"/>
              <a:t>O primeiro </a:t>
            </a:r>
            <a:r>
              <a:rPr lang="en-US" sz="2400" dirty="0" smtClean="0"/>
              <a:t>d</a:t>
            </a:r>
            <a:r>
              <a:rPr lang="pt-BR" sz="2400" dirty="0" smtClean="0"/>
              <a:t>ígito define a codificação do primeiro </a:t>
            </a:r>
            <a:r>
              <a:rPr lang="pt-BR" sz="2400" dirty="0" smtClean="0"/>
              <a:t>grupo</a:t>
            </a:r>
          </a:p>
          <a:p>
            <a:r>
              <a:rPr lang="pt-BR" sz="2400" dirty="0" smtClean="0"/>
              <a:t>O primeiro </a:t>
            </a:r>
            <a:r>
              <a:rPr lang="en-US" sz="2400" dirty="0" smtClean="0"/>
              <a:t>d</a:t>
            </a:r>
            <a:r>
              <a:rPr lang="pt-BR" sz="2400" dirty="0" smtClean="0"/>
              <a:t>ígito é codificado na paridade do primeiro grupo</a:t>
            </a:r>
            <a:endParaRPr lang="en-US" sz="2400" dirty="0"/>
          </a:p>
        </p:txBody>
      </p:sp>
      <p:pic>
        <p:nvPicPr>
          <p:cNvPr id="1026" name="Picture 2" descr="D:\Dropbox\_FABIO_\UTFPR\# 9º SEMESTRE #\Processamento Digital de Imagens\Projeto\BarcodeReader\docs\diagramas\ean-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3999"/>
            <a:ext cx="4487076" cy="245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Dropbox\_FABIO_\UTFPR\# 9º SEMESTRE #\Processamento Digital de Imagens\Projeto\BarcodeReader\docs\diagramas\ean-13-group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267200"/>
            <a:ext cx="3763962" cy="23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9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 err="1" smtClean="0">
                <a:latin typeface="Overpass" pitchFamily="50" charset="0"/>
              </a:rPr>
              <a:t>Decodifica</a:t>
            </a:r>
            <a:r>
              <a:rPr lang="pt-BR" sz="3600" dirty="0" smtClean="0">
                <a:latin typeface="Overpass" pitchFamily="50" charset="0"/>
              </a:rPr>
              <a:t>ção – determinação da largura de cada barra</a:t>
            </a:r>
            <a:endParaRPr lang="en-US" sz="3600" dirty="0">
              <a:latin typeface="Overpass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3429000" cy="4648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pt-BR" sz="2000" dirty="0">
              <a:latin typeface="Overpass" pitchFamily="50" charset="0"/>
            </a:endParaRPr>
          </a:p>
          <a:p>
            <a:pPr marL="115888" indent="0">
              <a:buNone/>
            </a:pPr>
            <a:r>
              <a:rPr lang="pt-BR" sz="2000" dirty="0" smtClean="0">
                <a:latin typeface="Overpass" pitchFamily="50" charset="0"/>
              </a:rPr>
              <a:t>Exemplo</a:t>
            </a:r>
            <a:r>
              <a:rPr lang="en-US" sz="2000" dirty="0" smtClean="0">
                <a:latin typeface="Overpass" pitchFamily="50" charset="0"/>
              </a:rPr>
              <a:t>:</a:t>
            </a:r>
          </a:p>
          <a:p>
            <a:pPr marL="0" indent="0">
              <a:buNone/>
            </a:pPr>
            <a:endParaRPr lang="en-US" sz="2000" dirty="0">
              <a:latin typeface="Overpass" pitchFamily="50" charset="0"/>
            </a:endParaRPr>
          </a:p>
          <a:p>
            <a:pPr marL="0" indent="0">
              <a:buNone/>
            </a:pPr>
            <a:endParaRPr lang="en-US" sz="2000" dirty="0" smtClean="0">
              <a:latin typeface="Overpass" pitchFamily="50" charset="0"/>
            </a:endParaRPr>
          </a:p>
          <a:p>
            <a:pPr marL="0" indent="0">
              <a:buNone/>
            </a:pPr>
            <a:endParaRPr lang="pt-BR" sz="2000" dirty="0" smtClean="0">
              <a:latin typeface="Overpass" pitchFamily="50" charset="0"/>
            </a:endParaRPr>
          </a:p>
          <a:p>
            <a:endParaRPr lang="pt-BR" sz="2000" dirty="0">
              <a:latin typeface="Overpass" pitchFamily="50" charset="0"/>
            </a:endParaRPr>
          </a:p>
          <a:p>
            <a:endParaRPr lang="pt-BR" sz="2000" dirty="0" smtClean="0">
              <a:latin typeface="Overpass" pitchFamily="50" charset="0"/>
            </a:endParaRPr>
          </a:p>
          <a:p>
            <a:pPr marL="230188" indent="-230188"/>
            <a:r>
              <a:rPr lang="pt-BR" sz="2000" dirty="0" smtClean="0">
                <a:latin typeface="Overpass" pitchFamily="50" charset="0"/>
              </a:rPr>
              <a:t>Uma </a:t>
            </a:r>
            <a:r>
              <a:rPr lang="pt-BR" sz="2000" dirty="0" smtClean="0">
                <a:latin typeface="Overpass" pitchFamily="50" charset="0"/>
              </a:rPr>
              <a:t>barra branca de largura y é representada por um valor positivo y</a:t>
            </a:r>
          </a:p>
          <a:p>
            <a:pPr marL="230188" indent="-230188">
              <a:buNone/>
            </a:pPr>
            <a:endParaRPr lang="pt-BR" sz="2000" dirty="0" smtClean="0">
              <a:latin typeface="Overpass" pitchFamily="50" charset="0"/>
            </a:endParaRPr>
          </a:p>
          <a:p>
            <a:pPr marL="230188" indent="-230188"/>
            <a:r>
              <a:rPr lang="pt-BR" sz="2000" dirty="0" smtClean="0">
                <a:latin typeface="Overpass" pitchFamily="50" charset="0"/>
              </a:rPr>
              <a:t>Uma barra preta de largura y é representada por um valor negativo y</a:t>
            </a:r>
            <a:endParaRPr lang="en-US" sz="2000" dirty="0">
              <a:latin typeface="Overpass" pitchFamily="50" charset="0"/>
            </a:endParaRPr>
          </a:p>
        </p:txBody>
      </p:sp>
      <p:pic>
        <p:nvPicPr>
          <p:cNvPr id="17410" name="Picture 2" descr="D:\Dropbox\_FABIO_\UTFPR\# 9º SEMESTRE #\Processamento Digital de Imagens\Projeto\BarcodeReader\docs\decodificacao\decodificacao_8_larguraDasBarra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447800"/>
            <a:ext cx="4800600" cy="511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Dropbox\_FABIO_\UTFPR\# 9º SEMESTRE #\Processamento Digital de Imagens\Projeto\BarcodeReader\docs\decodificacao\decodificacao_7_divisaoDosGrupo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6" t="21826" r="3117"/>
          <a:stretch/>
        </p:blipFill>
        <p:spPr bwMode="auto">
          <a:xfrm>
            <a:off x="457200" y="2512380"/>
            <a:ext cx="3276600" cy="58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01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 err="1" smtClean="0">
                <a:latin typeface="Overpass" pitchFamily="50" charset="0"/>
              </a:rPr>
              <a:t>Decodifica</a:t>
            </a:r>
            <a:r>
              <a:rPr lang="pt-BR" sz="3600" dirty="0" smtClean="0">
                <a:latin typeface="Overpass" pitchFamily="50" charset="0"/>
              </a:rPr>
              <a:t>ção – </a:t>
            </a:r>
            <a:r>
              <a:rPr lang="pt-BR" sz="3600" dirty="0" smtClean="0">
                <a:latin typeface="Overpass" pitchFamily="50" charset="0"/>
              </a:rPr>
              <a:t>serialização e separação dos dígitos</a:t>
            </a:r>
            <a:endParaRPr lang="en-US" sz="3600" dirty="0">
              <a:latin typeface="Overpass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638800"/>
            <a:ext cx="8686800" cy="685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6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0001101</a:t>
            </a:r>
            <a:r>
              <a:rPr lang="pt-BR" sz="26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0101111</a:t>
            </a:r>
            <a:r>
              <a:rPr lang="pt-BR" sz="26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0011001</a:t>
            </a:r>
            <a:r>
              <a:rPr lang="pt-BR" sz="26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0011001</a:t>
            </a:r>
            <a:r>
              <a:rPr lang="pt-BR" sz="26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0001011</a:t>
            </a:r>
            <a:r>
              <a:rPr lang="pt-BR" sz="26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0001101</a:t>
            </a:r>
            <a:endParaRPr lang="en-US" sz="26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pt-BR" sz="2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7410" name="Picture 2" descr="D:\Dropbox\_FABIO_\UTFPR\# 9º SEMESTRE #\Processamento Digital de Imagens\Projeto\BarcodeReader\docs\decodificacao\decodificacao_8_larguraDasBarra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561" y="1603756"/>
            <a:ext cx="3429000" cy="365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Dropbox\_FABIO_\UTFPR\# 9º SEMESTRE #\Processamento Digital de Imagens\Projeto\BarcodeReader\docs\decodificacao\decodificacao_7_divisaoDosGrupo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6" t="21826" r="3117"/>
          <a:stretch/>
        </p:blipFill>
        <p:spPr bwMode="auto">
          <a:xfrm>
            <a:off x="457200" y="2512380"/>
            <a:ext cx="3276600" cy="58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" y="1981200"/>
            <a:ext cx="13551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5888" indent="0">
              <a:buNone/>
            </a:pPr>
            <a:r>
              <a:rPr lang="pt-BR" sz="2000" dirty="0">
                <a:latin typeface="Overpass" pitchFamily="50" charset="0"/>
              </a:rPr>
              <a:t>Exemplo</a:t>
            </a:r>
            <a:r>
              <a:rPr lang="en-US" sz="2000" dirty="0">
                <a:latin typeface="Overpass" pitchFamily="50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2425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 err="1" smtClean="0">
                <a:latin typeface="Overpass" pitchFamily="50" charset="0"/>
              </a:rPr>
              <a:t>Decodifica</a:t>
            </a:r>
            <a:r>
              <a:rPr lang="pt-BR" sz="3600" dirty="0" smtClean="0">
                <a:latin typeface="Overpass" pitchFamily="50" charset="0"/>
              </a:rPr>
              <a:t>ção – decodificação </a:t>
            </a:r>
            <a:r>
              <a:rPr lang="pt-BR" sz="3600" dirty="0" smtClean="0">
                <a:latin typeface="Overpass" pitchFamily="50" charset="0"/>
              </a:rPr>
              <a:t>do primeiro dígito</a:t>
            </a:r>
            <a:endParaRPr lang="en-US" sz="3600" dirty="0">
              <a:latin typeface="Overpass" pitchFamily="50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686800" cy="1219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pt-BR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26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0001101</a:t>
            </a:r>
            <a:r>
              <a:rPr lang="pt-BR" sz="26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0101111</a:t>
            </a:r>
            <a:r>
              <a:rPr lang="pt-BR" sz="26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0011001</a:t>
            </a:r>
            <a:r>
              <a:rPr lang="pt-BR" sz="26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0011001</a:t>
            </a:r>
            <a:r>
              <a:rPr lang="pt-BR" sz="26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0001011</a:t>
            </a:r>
            <a:r>
              <a:rPr lang="pt-BR" sz="26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0001101</a:t>
            </a:r>
          </a:p>
          <a:p>
            <a:pPr marL="0" indent="0" algn="ctr">
              <a:buNone/>
            </a:pPr>
            <a:endParaRPr lang="pt-BR" sz="2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26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pt-BR" sz="2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968273"/>
              </p:ext>
            </p:extLst>
          </p:nvPr>
        </p:nvGraphicFramePr>
        <p:xfrm>
          <a:off x="453865" y="2514601"/>
          <a:ext cx="8412481" cy="1053868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201783"/>
                <a:gridCol w="1201783"/>
                <a:gridCol w="1201783"/>
                <a:gridCol w="1201783"/>
                <a:gridCol w="1201783"/>
                <a:gridCol w="1201783"/>
                <a:gridCol w="1201783"/>
              </a:tblGrid>
              <a:tr h="24268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lang="pt-BR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ígito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0001101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0101111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0011001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0011001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0001011</a:t>
                      </a:r>
                      <a:endParaRPr lang="en-US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0001101</a:t>
                      </a:r>
                      <a:endParaRPr lang="pt-BR" sz="1800" b="1" dirty="0" smtClean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243839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Num.</a:t>
                      </a:r>
                      <a:r>
                        <a:rPr lang="pt-BR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1s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</a:tr>
              <a:tr h="3528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Paridade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Ímpar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Ímpar</a:t>
                      </a:r>
                      <a:endParaRPr lang="en-US" sz="14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Ímpar</a:t>
                      </a:r>
                      <a:endParaRPr lang="en-US" sz="14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Ímpar</a:t>
                      </a:r>
                      <a:endParaRPr lang="en-US" sz="14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Ímpar</a:t>
                      </a:r>
                      <a:endParaRPr lang="en-US" sz="14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Ímpar</a:t>
                      </a:r>
                      <a:endParaRPr lang="en-US" sz="14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50" name="Picture 2" descr="D:\Dropbox\_FABIO_\UTFPR\# 9º SEMESTRE #\Processamento Digital de Imagens\Projeto\BarcodeReader\docs\decodificacao\decodificacao_11_codificacaoParidad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50" y="3734661"/>
            <a:ext cx="7379701" cy="298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0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 err="1" smtClean="0">
                <a:latin typeface="Overpass" pitchFamily="50" charset="0"/>
              </a:rPr>
              <a:t>Decodifica</a:t>
            </a:r>
            <a:r>
              <a:rPr lang="pt-BR" sz="3600" dirty="0" smtClean="0">
                <a:latin typeface="Overpass" pitchFamily="50" charset="0"/>
              </a:rPr>
              <a:t>ção – decodificação dos grupos</a:t>
            </a:r>
            <a:endParaRPr lang="en-US" sz="3600" dirty="0">
              <a:latin typeface="Overpass" pitchFamily="50" charset="0"/>
            </a:endParaRPr>
          </a:p>
        </p:txBody>
      </p:sp>
      <p:pic>
        <p:nvPicPr>
          <p:cNvPr id="18434" name="Picture 2" descr="D:\Dropbox\_FABIO_\UTFPR\# 9º SEMESTRE #\Processamento Digital de Imagens\Projeto\BarcodeReader\docs\decodificacao\decodificacao_9_codificacaoGrup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8264133" cy="401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58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 err="1" smtClean="0">
                <a:latin typeface="Overpass" pitchFamily="50" charset="0"/>
              </a:rPr>
              <a:t>Decodifica</a:t>
            </a:r>
            <a:r>
              <a:rPr lang="pt-BR" sz="3600" dirty="0" smtClean="0">
                <a:latin typeface="Overpass" pitchFamily="50" charset="0"/>
              </a:rPr>
              <a:t>ção – decodificação dos dígitos</a:t>
            </a:r>
            <a:endParaRPr lang="en-US" sz="3600" dirty="0">
              <a:latin typeface="Overpass" pitchFamily="50" charset="0"/>
            </a:endParaRPr>
          </a:p>
        </p:txBody>
      </p:sp>
      <p:pic>
        <p:nvPicPr>
          <p:cNvPr id="19458" name="Picture 2" descr="D:\Dropbox\_FABIO_\UTFPR\# 9º SEMESTRE #\Processamento Digital de Imagens\Projeto\BarcodeReader\docs\decodificacao\decodificacao_10_codificacaoCodig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40" y="1600200"/>
            <a:ext cx="7859713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40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>
                <a:latin typeface="Overpass" pitchFamily="50" charset="0"/>
              </a:rPr>
              <a:t>Resultados</a:t>
            </a:r>
            <a:endParaRPr lang="en-US" dirty="0">
              <a:latin typeface="Overpass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smtClean="0"/>
              <a:t>Decodificação de imagens artificiais:</a:t>
            </a:r>
          </a:p>
          <a:p>
            <a:pPr lvl="1"/>
            <a:r>
              <a:rPr lang="pt-BR" dirty="0"/>
              <a:t>Conjunto de 220 imagens </a:t>
            </a:r>
            <a:r>
              <a:rPr lang="pt-BR" dirty="0" smtClean="0"/>
              <a:t>com códigos gerados aleatoriamente</a:t>
            </a:r>
            <a:endParaRPr lang="pt-BR" dirty="0"/>
          </a:p>
          <a:p>
            <a:pPr lvl="1"/>
            <a:r>
              <a:rPr lang="pt-BR" dirty="0"/>
              <a:t>Acertos: </a:t>
            </a:r>
            <a:r>
              <a:rPr lang="pt-BR" dirty="0" smtClean="0"/>
              <a:t>100%</a:t>
            </a:r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  <a:p>
            <a:r>
              <a:rPr lang="pt-BR" dirty="0" smtClean="0"/>
              <a:t>Decodificação de imagens reais</a:t>
            </a:r>
          </a:p>
          <a:p>
            <a:pPr lvl="1"/>
            <a:r>
              <a:rPr lang="pt-BR" dirty="0" smtClean="0"/>
              <a:t>Conjunto </a:t>
            </a:r>
            <a:r>
              <a:rPr lang="pt-BR" dirty="0"/>
              <a:t>de 19 imagens de códigos de barras </a:t>
            </a:r>
            <a:r>
              <a:rPr lang="pt-BR" dirty="0" smtClean="0"/>
              <a:t>recortados</a:t>
            </a:r>
          </a:p>
          <a:p>
            <a:pPr lvl="1"/>
            <a:r>
              <a:rPr lang="pt-BR" dirty="0" smtClean="0"/>
              <a:t>Acertos</a:t>
            </a:r>
            <a:r>
              <a:rPr lang="pt-BR" dirty="0"/>
              <a:t>: </a:t>
            </a:r>
            <a:r>
              <a:rPr lang="pt-BR" dirty="0" smtClean="0"/>
              <a:t>7 de 19 (36.8%)</a:t>
            </a:r>
            <a:endParaRPr lang="pt-BR" dirty="0" smtClean="0"/>
          </a:p>
          <a:p>
            <a:pPr lvl="1"/>
            <a:r>
              <a:rPr lang="pt-BR" dirty="0" smtClean="0"/>
              <a:t>Média </a:t>
            </a:r>
            <a:r>
              <a:rPr lang="pt-BR" dirty="0"/>
              <a:t>de 5.3 dígitos errados por código de barras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smtClean="0"/>
              <a:t>Detecção em imagens reais</a:t>
            </a:r>
          </a:p>
          <a:p>
            <a:pPr lvl="1"/>
            <a:r>
              <a:rPr lang="pt-BR" dirty="0" smtClean="0"/>
              <a:t>Conjunto de 19 imagens de códigos de barras recortados</a:t>
            </a:r>
          </a:p>
          <a:p>
            <a:pPr lvl="1"/>
            <a:r>
              <a:rPr lang="pt-BR" dirty="0" smtClean="0"/>
              <a:t>Encontrou o código de barras corretamente em </a:t>
            </a:r>
            <a:r>
              <a:rPr lang="pt-BR" dirty="0" smtClean="0"/>
              <a:t>14 de 19 </a:t>
            </a:r>
            <a:r>
              <a:rPr lang="en-US" dirty="0" smtClean="0"/>
              <a:t>imagens (</a:t>
            </a:r>
            <a:r>
              <a:rPr lang="pt-BR" dirty="0"/>
              <a:t>73.6</a:t>
            </a:r>
            <a:r>
              <a:rPr lang="en-US" dirty="0" smtClean="0"/>
              <a:t>%)</a:t>
            </a:r>
            <a:endParaRPr lang="pt-B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03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>
                <a:latin typeface="Overpass" pitchFamily="50" charset="0"/>
              </a:rPr>
              <a:t>Trabalho futuro</a:t>
            </a:r>
            <a:endParaRPr lang="en-US" dirty="0">
              <a:latin typeface="Overpass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1200"/>
              </a:spcBef>
            </a:pPr>
            <a:r>
              <a:rPr lang="pt-BR" dirty="0" smtClean="0"/>
              <a:t>Decodificação</a:t>
            </a:r>
            <a:r>
              <a:rPr lang="pt-BR" dirty="0"/>
              <a:t>: Aprimorar a detecção das barras de controle e separação dos grupos</a:t>
            </a:r>
            <a:r>
              <a:rPr lang="pt-BR" dirty="0" smtClean="0"/>
              <a:t>.</a:t>
            </a:r>
            <a:endParaRPr lang="pt-BR" dirty="0"/>
          </a:p>
          <a:p>
            <a:pPr>
              <a:spcBef>
                <a:spcPts val="1200"/>
              </a:spcBef>
            </a:pPr>
            <a:r>
              <a:rPr lang="pt-BR" dirty="0" smtClean="0"/>
              <a:t>Decodificação</a:t>
            </a:r>
            <a:r>
              <a:rPr lang="pt-BR" dirty="0"/>
              <a:t>: Aprimorar a robustez da determinação da largura das barras, o que se mostrou como sendo a maior causa de problemas</a:t>
            </a:r>
            <a:r>
              <a:rPr lang="pt-BR" dirty="0" smtClean="0"/>
              <a:t>.</a:t>
            </a:r>
            <a:endParaRPr lang="pt-BR" dirty="0"/>
          </a:p>
          <a:p>
            <a:pPr>
              <a:spcBef>
                <a:spcPts val="1200"/>
              </a:spcBef>
            </a:pPr>
            <a:r>
              <a:rPr lang="pt-BR" dirty="0" smtClean="0"/>
              <a:t>Decodificação</a:t>
            </a:r>
            <a:r>
              <a:rPr lang="pt-BR" dirty="0"/>
              <a:t>: É possível determinar se o código de barras está invertido, ou seja, se começa da esquerda para a direita, ou da direita para a esquerda. Uma vez detectada a inversão, o código de barras poderia ser decodificado em ambos os casos</a:t>
            </a:r>
            <a:r>
              <a:rPr lang="pt-BR" dirty="0" smtClean="0"/>
              <a:t>.</a:t>
            </a:r>
            <a:endParaRPr lang="pt-BR" dirty="0"/>
          </a:p>
          <a:p>
            <a:pPr>
              <a:spcBef>
                <a:spcPts val="1200"/>
              </a:spcBef>
            </a:pPr>
            <a:r>
              <a:rPr lang="pt-BR" dirty="0" smtClean="0"/>
              <a:t>Detecção</a:t>
            </a:r>
            <a:r>
              <a:rPr lang="pt-BR" dirty="0"/>
              <a:t>: Usar uma estratégia mais robusta para determinar o início e o final exatos do código de barras</a:t>
            </a:r>
            <a:r>
              <a:rPr lang="pt-BR" dirty="0" smtClean="0"/>
              <a:t>.</a:t>
            </a:r>
            <a:endParaRPr lang="pt-BR" dirty="0"/>
          </a:p>
          <a:p>
            <a:pPr>
              <a:spcBef>
                <a:spcPts val="1200"/>
              </a:spcBef>
            </a:pPr>
            <a:r>
              <a:rPr lang="pt-BR" dirty="0" smtClean="0"/>
              <a:t>Detecção</a:t>
            </a:r>
            <a:r>
              <a:rPr lang="pt-BR" dirty="0"/>
              <a:t>: Melhorar correção de rotação e adicionar correção de perspectiva do código de barras</a:t>
            </a:r>
            <a:r>
              <a:rPr lang="pt-BR" dirty="0" smtClean="0"/>
              <a:t>.</a:t>
            </a:r>
            <a:endParaRPr lang="pt-BR" dirty="0"/>
          </a:p>
          <a:p>
            <a:pPr>
              <a:spcBef>
                <a:spcPts val="1200"/>
              </a:spcBef>
            </a:pPr>
            <a:r>
              <a:rPr lang="pt-BR" dirty="0" smtClean="0"/>
              <a:t>Por </a:t>
            </a:r>
            <a:r>
              <a:rPr lang="pt-BR" dirty="0"/>
              <a:t>fim, unir detecção e decodificação e validar o algoritmo em um cenário real.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2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97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>
                <a:latin typeface="Overpass" pitchFamily="50" charset="0"/>
              </a:rPr>
              <a:t>Como foi dividido o trabalho</a:t>
            </a:r>
            <a:endParaRPr lang="en-US" dirty="0">
              <a:latin typeface="Overpass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Decodificação de imagens artificiais</a:t>
            </a:r>
          </a:p>
          <a:p>
            <a:r>
              <a:rPr lang="pt-BR" dirty="0" smtClean="0"/>
              <a:t>Decodificação de imagens reais</a:t>
            </a:r>
          </a:p>
          <a:p>
            <a:r>
              <a:rPr lang="pt-BR" dirty="0" smtClean="0"/>
              <a:t>Detecção em imagens reais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42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dirty="0">
                <a:latin typeface="Overpass" pitchFamily="50" charset="0"/>
              </a:rPr>
              <a:t>Detecção</a:t>
            </a:r>
            <a:endParaRPr lang="en-US" dirty="0">
              <a:latin typeface="Overpass" pitchFamily="50" charset="0"/>
            </a:endParaRPr>
          </a:p>
        </p:txBody>
      </p:sp>
      <p:pic>
        <p:nvPicPr>
          <p:cNvPr id="2050" name="Picture 2" descr="D:\Dropbox\_FABIO_\UTFPR\# 9º SEMESTRE #\Processamento Digital de Imagens\Projeto\BarcodeReader\docs\diagramas\BarCode-Deteccao-DiagramaDeBloc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24000"/>
            <a:ext cx="734377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4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 smtClean="0">
                <a:latin typeface="Overpass" pitchFamily="50" charset="0"/>
              </a:rPr>
              <a:t>Detecção – Passa altas + mediana</a:t>
            </a:r>
            <a:endParaRPr lang="en-US" dirty="0">
              <a:latin typeface="Overpass" pitchFamily="50" charset="0"/>
            </a:endParaRPr>
          </a:p>
        </p:txBody>
      </p:sp>
      <p:pic>
        <p:nvPicPr>
          <p:cNvPr id="3074" name="Picture 2" descr="D:\Dropbox\_FABIO_\UTFPR\# 9º SEMESTRE #\Processamento Digital de Imagens\Projeto\BarcodeReader\docs\deteccao\deteccao_1_a_inp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58" y="2258395"/>
            <a:ext cx="3822192" cy="266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Dropbox\_FABIO_\UTFPR\# 9º SEMESTRE #\Processamento Digital de Imagens\Projeto\BarcodeReader\docs\deteccao\deteccao_1_b_highPass_median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057" y="2209800"/>
            <a:ext cx="3835065" cy="269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70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 smtClean="0">
                <a:latin typeface="Overpass" pitchFamily="50" charset="0"/>
              </a:rPr>
              <a:t>Detecção – Direção do gradiente</a:t>
            </a:r>
            <a:endParaRPr lang="en-US" dirty="0">
              <a:latin typeface="Overpass" pitchFamily="50" charset="0"/>
            </a:endParaRPr>
          </a:p>
        </p:txBody>
      </p:sp>
      <p:pic>
        <p:nvPicPr>
          <p:cNvPr id="4098" name="Picture 2" descr="D:\Dropbox\_FABIO_\UTFPR\# 9º SEMESTRE #\Processamento Digital de Imagens\Projeto\BarcodeReader\docs\deteccao\deteccao_2_Gdi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581" y="1590675"/>
            <a:ext cx="6446838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4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 smtClean="0">
                <a:latin typeface="Overpass" pitchFamily="50" charset="0"/>
              </a:rPr>
              <a:t>Detecção – máscara com mais variações horizontais</a:t>
            </a:r>
            <a:endParaRPr lang="en-US" dirty="0">
              <a:latin typeface="Overpass" pitchFamily="50" charset="0"/>
            </a:endParaRPr>
          </a:p>
        </p:txBody>
      </p:sp>
      <p:pic>
        <p:nvPicPr>
          <p:cNvPr id="4099" name="Picture 3" descr="D:\Dropbox\_FABIO_\UTFPR\# 9º SEMESTRE #\Processamento Digital de Imagens\Projeto\BarcodeReader\docs\deteccao\deteccao_3_mascara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6475413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47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 smtClean="0">
                <a:latin typeface="Overpass" pitchFamily="50" charset="0"/>
              </a:rPr>
              <a:t>Detecção – máscara com menos variações verticais</a:t>
            </a:r>
            <a:endParaRPr lang="en-US" dirty="0">
              <a:latin typeface="Overpass" pitchFamily="50" charset="0"/>
            </a:endParaRPr>
          </a:p>
        </p:txBody>
      </p:sp>
      <p:pic>
        <p:nvPicPr>
          <p:cNvPr id="5122" name="Picture 2" descr="D:\Dropbox\_FABIO_\UTFPR\# 9º SEMESTRE #\Processamento Digital de Imagens\Projeto\BarcodeReader\docs\deteccao\deteccao_4_mascaraYnega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582" y="1600200"/>
            <a:ext cx="6446837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30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 smtClean="0">
                <a:latin typeface="Overpass" pitchFamily="50" charset="0"/>
              </a:rPr>
              <a:t>Detecção – combinação das máscaras + mediana assimétrica</a:t>
            </a:r>
            <a:endParaRPr lang="en-US" dirty="0">
              <a:latin typeface="Overpass" pitchFamily="50" charset="0"/>
            </a:endParaRPr>
          </a:p>
        </p:txBody>
      </p:sp>
      <p:pic>
        <p:nvPicPr>
          <p:cNvPr id="6146" name="Picture 2" descr="D:\Dropbox\_FABIO_\UTFPR\# 9º SEMESTRE #\Processamento Digital de Imagens\Projeto\BarcodeReader\docs\deteccao\deteccao_5_mascaraX_and_mascaraYnega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4470533" cy="31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Dropbox\_FABIO_\UTFPR\# 9º SEMESTRE #\Processamento Digital de Imagens\Projeto\BarcodeReader\docs\deteccao\deteccao_6_medianaAssimetric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547319"/>
            <a:ext cx="4724400" cy="331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97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1363</TotalTime>
  <Words>499</Words>
  <Application>Microsoft Office PowerPoint</Application>
  <PresentationFormat>On-screen Show (4:3)</PresentationFormat>
  <Paragraphs>100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Detecção e decodificação de códigos de barras</vt:lpstr>
      <vt:lpstr>Código de barras EAN-13</vt:lpstr>
      <vt:lpstr>Como foi dividido o trabalho</vt:lpstr>
      <vt:lpstr>Detecção</vt:lpstr>
      <vt:lpstr>Detecção – Passa altas + mediana</vt:lpstr>
      <vt:lpstr>Detecção – Direção do gradiente</vt:lpstr>
      <vt:lpstr>Detecção – máscara com mais variações horizontais</vt:lpstr>
      <vt:lpstr>Detecção – máscara com menos variações verticais</vt:lpstr>
      <vt:lpstr>Detecção – combinação das máscaras + mediana assimétrica</vt:lpstr>
      <vt:lpstr>Detecção – box filter + limiarização</vt:lpstr>
      <vt:lpstr>Detecção – seleção de blob</vt:lpstr>
      <vt:lpstr>Detecção – resultado</vt:lpstr>
      <vt:lpstr>Detecção – refinamento da detecção</vt:lpstr>
      <vt:lpstr>Detecção – o que deu errado</vt:lpstr>
      <vt:lpstr>Detecção – o que deu errado</vt:lpstr>
      <vt:lpstr>Decodificação</vt:lpstr>
      <vt:lpstr>Decodificação – ajuste de rotação estimada</vt:lpstr>
      <vt:lpstr>Decodificação – preparação do código de barras para decodificação</vt:lpstr>
      <vt:lpstr>Decodificação – média das colunas e divisão dos grupos</vt:lpstr>
      <vt:lpstr>Decodificação – determinação da largura de cada barra</vt:lpstr>
      <vt:lpstr>Decodificação – serialização e separação dos dígitos</vt:lpstr>
      <vt:lpstr>Decodificação – decodificação do primeiro dígito</vt:lpstr>
      <vt:lpstr>Decodificação – decodificação dos grupos</vt:lpstr>
      <vt:lpstr>Decodificação – decodificação dos dígitos</vt:lpstr>
      <vt:lpstr>Resultados</vt:lpstr>
      <vt:lpstr>Trabalho futuro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Detecção e decodificação de códigos de barras</dc:title>
  <dc:creator>Fabio Crestani</dc:creator>
  <cp:lastModifiedBy>Fabio Crestani</cp:lastModifiedBy>
  <cp:revision>50</cp:revision>
  <dcterms:created xsi:type="dcterms:W3CDTF">2017-06-20T21:47:11Z</dcterms:created>
  <dcterms:modified xsi:type="dcterms:W3CDTF">2017-06-21T20:31:32Z</dcterms:modified>
</cp:coreProperties>
</file>